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64" r:id="rId5"/>
    <p:sldId id="276" r:id="rId6"/>
    <p:sldId id="282" r:id="rId7"/>
    <p:sldId id="312" r:id="rId8"/>
    <p:sldId id="288" r:id="rId9"/>
    <p:sldId id="284" r:id="rId10"/>
    <p:sldId id="291" r:id="rId11"/>
    <p:sldId id="313" r:id="rId12"/>
    <p:sldId id="296" r:id="rId13"/>
    <p:sldId id="292" r:id="rId14"/>
    <p:sldId id="314" r:id="rId15"/>
    <p:sldId id="315" r:id="rId16"/>
    <p:sldId id="316" r:id="rId17"/>
    <p:sldId id="317" r:id="rId18"/>
    <p:sldId id="318" r:id="rId19"/>
    <p:sldId id="297" r:id="rId20"/>
    <p:sldId id="319" r:id="rId21"/>
    <p:sldId id="320" r:id="rId22"/>
    <p:sldId id="321" r:id="rId23"/>
    <p:sldId id="322" r:id="rId24"/>
    <p:sldId id="323" r:id="rId25"/>
    <p:sldId id="324" r:id="rId26"/>
    <p:sldId id="294" r:id="rId27"/>
    <p:sldId id="325" r:id="rId28"/>
    <p:sldId id="327" r:id="rId29"/>
    <p:sldId id="326" r:id="rId30"/>
    <p:sldId id="328" r:id="rId31"/>
    <p:sldId id="301" r:id="rId32"/>
    <p:sldId id="302" r:id="rId33"/>
    <p:sldId id="336" r:id="rId34"/>
    <p:sldId id="285" r:id="rId35"/>
    <p:sldId id="329" r:id="rId36"/>
    <p:sldId id="330" r:id="rId37"/>
    <p:sldId id="305" r:id="rId38"/>
    <p:sldId id="306" r:id="rId39"/>
    <p:sldId id="307" r:id="rId40"/>
    <p:sldId id="331" r:id="rId41"/>
    <p:sldId id="332" r:id="rId42"/>
    <p:sldId id="334" r:id="rId43"/>
    <p:sldId id="335" r:id="rId4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8" autoAdjust="0"/>
    <p:restoredTop sz="94280" autoAdjust="0"/>
  </p:normalViewPr>
  <p:slideViewPr>
    <p:cSldViewPr showGuides="1">
      <p:cViewPr varScale="1">
        <p:scale>
          <a:sx n="166" d="100"/>
          <a:sy n="166" d="100"/>
        </p:scale>
        <p:origin x="344" y="8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10/23/2017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11:</a:t>
            </a:r>
            <a:br>
              <a:rPr lang="en-US" dirty="0"/>
            </a:br>
            <a:r>
              <a:rPr lang="en-US" dirty="0"/>
              <a:t>Taxation and Social Accounting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Contemporary issues in Social Accounting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tax system encompasses who and what is taxed, at what rate, how it is collected, and how compliance is assured</a:t>
            </a:r>
          </a:p>
          <a:p>
            <a:r>
              <a:rPr lang="en-GB" dirty="0"/>
              <a:t>Taxes interact with each other</a:t>
            </a:r>
          </a:p>
          <a:p>
            <a:r>
              <a:rPr lang="en-GB" dirty="0"/>
              <a:t>Taxes can distort consumer choices and behaviours (efficiency ‘losses’)</a:t>
            </a:r>
          </a:p>
        </p:txBody>
      </p:sp>
    </p:spTree>
    <p:extLst>
      <p:ext uri="{BB962C8B-B14F-4D97-AF65-F5344CB8AC3E}">
        <p14:creationId xmlns:p14="http://schemas.microsoft.com/office/powerpoint/2010/main" val="8029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Taxation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Conflicting interests</a:t>
            </a:r>
          </a:p>
          <a:p>
            <a:pPr lvl="1"/>
            <a:r>
              <a:rPr lang="en-GB" dirty="0"/>
              <a:t>Society needs</a:t>
            </a:r>
          </a:p>
          <a:p>
            <a:pPr lvl="1"/>
            <a:r>
              <a:rPr lang="en-GB" dirty="0"/>
              <a:t>Public and private sector</a:t>
            </a:r>
          </a:p>
          <a:p>
            <a:r>
              <a:rPr lang="en-GB" dirty="0"/>
              <a:t>Complexities versus simplicity</a:t>
            </a:r>
          </a:p>
          <a:p>
            <a:pPr lvl="1"/>
            <a:r>
              <a:rPr lang="en-GB" dirty="0"/>
              <a:t>Impact on monies raised and compliance</a:t>
            </a:r>
          </a:p>
          <a:p>
            <a:r>
              <a:rPr lang="en-GB" dirty="0"/>
              <a:t>Budgetary requirements</a:t>
            </a:r>
          </a:p>
          <a:p>
            <a:r>
              <a:rPr lang="en-GB" dirty="0"/>
              <a:t>Compliance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9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Appropriate tax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Four ‘canons of taxation’</a:t>
            </a:r>
          </a:p>
          <a:p>
            <a:pPr lvl="1"/>
            <a:r>
              <a:rPr lang="en-GB" dirty="0"/>
              <a:t>Proportional</a:t>
            </a:r>
          </a:p>
          <a:p>
            <a:pPr lvl="1"/>
            <a:r>
              <a:rPr lang="en-GB" dirty="0"/>
              <a:t>Certain, not arbitrary</a:t>
            </a:r>
          </a:p>
          <a:p>
            <a:pPr lvl="1"/>
            <a:r>
              <a:rPr lang="en-GB" dirty="0"/>
              <a:t>Convenient</a:t>
            </a:r>
          </a:p>
          <a:p>
            <a:pPr lvl="1"/>
            <a:r>
              <a:rPr lang="en-GB" dirty="0"/>
              <a:t>Efficient</a:t>
            </a:r>
          </a:p>
        </p:txBody>
      </p:sp>
    </p:spTree>
    <p:extLst>
      <p:ext uri="{BB962C8B-B14F-4D97-AF65-F5344CB8AC3E}">
        <p14:creationId xmlns:p14="http://schemas.microsoft.com/office/powerpoint/2010/main" val="4355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Principles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Achieving both objectives and good principles are important</a:t>
            </a:r>
          </a:p>
          <a:p>
            <a:r>
              <a:rPr lang="en-GB" dirty="0"/>
              <a:t>Factors to consider</a:t>
            </a:r>
          </a:p>
          <a:p>
            <a:pPr lvl="1"/>
            <a:r>
              <a:rPr lang="en-GB" dirty="0"/>
              <a:t>Properly targeted</a:t>
            </a:r>
          </a:p>
          <a:p>
            <a:pPr lvl="1"/>
            <a:r>
              <a:rPr lang="en-GB" dirty="0"/>
              <a:t>Regularly reviewed</a:t>
            </a:r>
          </a:p>
          <a:p>
            <a:pPr lvl="1"/>
            <a:r>
              <a:rPr lang="en-GB" dirty="0"/>
              <a:t>Competitive</a:t>
            </a:r>
          </a:p>
          <a:p>
            <a:r>
              <a:rPr lang="en-GB" dirty="0"/>
              <a:t>System design</a:t>
            </a:r>
          </a:p>
          <a:p>
            <a:r>
              <a:rPr lang="en-GB" dirty="0"/>
              <a:t>Purpose of taxation</a:t>
            </a:r>
          </a:p>
        </p:txBody>
      </p:sp>
    </p:spTree>
    <p:extLst>
      <p:ext uri="{BB962C8B-B14F-4D97-AF65-F5344CB8AC3E}">
        <p14:creationId xmlns:p14="http://schemas.microsoft.com/office/powerpoint/2010/main" val="16549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ICAEW Ten Tenets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Taxation systems require improvement</a:t>
            </a:r>
          </a:p>
          <a:p>
            <a:r>
              <a:rPr lang="en-GB" dirty="0"/>
              <a:t>Systems should be:</a:t>
            </a:r>
          </a:p>
          <a:p>
            <a:pPr lvl="1"/>
            <a:r>
              <a:rPr lang="en-GB" dirty="0"/>
              <a:t>Statutory</a:t>
            </a:r>
          </a:p>
          <a:p>
            <a:pPr lvl="1"/>
            <a:r>
              <a:rPr lang="en-GB" dirty="0"/>
              <a:t>Certain</a:t>
            </a:r>
          </a:p>
          <a:p>
            <a:pPr lvl="1"/>
            <a:r>
              <a:rPr lang="en-GB" dirty="0"/>
              <a:t>Simple</a:t>
            </a:r>
          </a:p>
          <a:p>
            <a:pPr lvl="1"/>
            <a:r>
              <a:rPr lang="en-GB" dirty="0"/>
              <a:t>Easy to collect and calculate</a:t>
            </a:r>
          </a:p>
          <a:p>
            <a:pPr lvl="1"/>
            <a:r>
              <a:rPr lang="en-GB" dirty="0"/>
              <a:t>Properly targeted</a:t>
            </a:r>
          </a:p>
          <a:p>
            <a:pPr lvl="1"/>
            <a:r>
              <a:rPr lang="en-GB" dirty="0"/>
              <a:t>Constant</a:t>
            </a:r>
          </a:p>
          <a:p>
            <a:pPr lvl="1"/>
            <a:r>
              <a:rPr lang="en-GB" dirty="0"/>
              <a:t>Subject to proper consultation</a:t>
            </a:r>
          </a:p>
          <a:p>
            <a:pPr lvl="1"/>
            <a:r>
              <a:rPr lang="en-GB" dirty="0"/>
              <a:t>Regularly reviewed</a:t>
            </a:r>
          </a:p>
          <a:p>
            <a:pPr lvl="1"/>
            <a:r>
              <a:rPr lang="en-GB" dirty="0"/>
              <a:t>Fair and reasonable</a:t>
            </a:r>
          </a:p>
          <a:p>
            <a:pPr lvl="1"/>
            <a:r>
              <a:rPr lang="en-GB" dirty="0"/>
              <a:t>Competitive</a:t>
            </a:r>
          </a:p>
        </p:txBody>
      </p:sp>
    </p:spTree>
    <p:extLst>
      <p:ext uri="{BB962C8B-B14F-4D97-AF65-F5344CB8AC3E}">
        <p14:creationId xmlns:p14="http://schemas.microsoft.com/office/powerpoint/2010/main" val="5218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Taxation bases and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Taxation base </a:t>
            </a:r>
          </a:p>
          <a:p>
            <a:pPr lvl="1"/>
            <a:r>
              <a:rPr lang="en-GB" dirty="0"/>
              <a:t>A base upon which tax is calculated or charged</a:t>
            </a:r>
          </a:p>
          <a:p>
            <a:r>
              <a:rPr lang="en-GB" dirty="0"/>
              <a:t>Taxation base qualities</a:t>
            </a:r>
          </a:p>
          <a:p>
            <a:pPr lvl="1"/>
            <a:r>
              <a:rPr lang="en-GB" dirty="0"/>
              <a:t>Clear and distinct</a:t>
            </a:r>
          </a:p>
          <a:p>
            <a:pPr lvl="1"/>
            <a:r>
              <a:rPr lang="en-GB" dirty="0"/>
              <a:t>Measurable and unavoidable</a:t>
            </a:r>
          </a:p>
        </p:txBody>
      </p:sp>
    </p:spTree>
    <p:extLst>
      <p:ext uri="{BB962C8B-B14F-4D97-AF65-F5344CB8AC3E}">
        <p14:creationId xmlns:p14="http://schemas.microsoft.com/office/powerpoint/2010/main" val="30784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OECD key sources of taxation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Income and profits</a:t>
            </a:r>
          </a:p>
          <a:p>
            <a:pPr lvl="0"/>
            <a:r>
              <a:rPr lang="en-GB" dirty="0"/>
              <a:t>Compulsory social security contributions paid to general government</a:t>
            </a:r>
          </a:p>
          <a:p>
            <a:pPr lvl="0"/>
            <a:r>
              <a:rPr lang="en-GB" dirty="0"/>
              <a:t>Payroll and workforce (none for UK)</a:t>
            </a:r>
          </a:p>
          <a:p>
            <a:pPr lvl="0"/>
            <a:r>
              <a:rPr lang="en-GB" dirty="0"/>
              <a:t>Property</a:t>
            </a:r>
          </a:p>
          <a:p>
            <a:pPr lvl="0"/>
            <a:r>
              <a:rPr lang="en-GB" dirty="0"/>
              <a:t>Goods and Services </a:t>
            </a:r>
          </a:p>
          <a:p>
            <a:pPr lvl="0"/>
            <a:r>
              <a:rPr lang="en-GB" dirty="0"/>
              <a:t>Other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0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Taxation and Social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Taxation on profits</a:t>
            </a:r>
          </a:p>
          <a:p>
            <a:r>
              <a:rPr lang="en-GB" dirty="0"/>
              <a:t>Payroll / Social Security taxes</a:t>
            </a:r>
          </a:p>
          <a:p>
            <a:r>
              <a:rPr lang="en-GB" dirty="0"/>
              <a:t>Property taxes</a:t>
            </a:r>
          </a:p>
          <a:p>
            <a:r>
              <a:rPr lang="en-GB" dirty="0"/>
              <a:t>Environmental taxes</a:t>
            </a:r>
          </a:p>
          <a:p>
            <a:r>
              <a:rPr lang="en-GB" dirty="0"/>
              <a:t>Other taxes</a:t>
            </a:r>
          </a:p>
          <a:p>
            <a:r>
              <a:rPr lang="en-GB" dirty="0"/>
              <a:t>Is there a link between visibility of taxes and behaviour?</a:t>
            </a:r>
          </a:p>
        </p:txBody>
      </p:sp>
    </p:spTree>
    <p:extLst>
      <p:ext uri="{BB962C8B-B14F-4D97-AF65-F5344CB8AC3E}">
        <p14:creationId xmlns:p14="http://schemas.microsoft.com/office/powerpoint/2010/main" val="40070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Taxation on profits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Profits generated by businesses</a:t>
            </a:r>
          </a:p>
          <a:p>
            <a:r>
              <a:rPr lang="en-GB" dirty="0"/>
              <a:t>Business structure and taxation rules</a:t>
            </a:r>
          </a:p>
          <a:p>
            <a:r>
              <a:rPr lang="en-GB" dirty="0"/>
              <a:t>Classification of profits</a:t>
            </a:r>
          </a:p>
          <a:p>
            <a:r>
              <a:rPr lang="en-GB" dirty="0"/>
              <a:t>Business expenses</a:t>
            </a:r>
          </a:p>
          <a:p>
            <a:r>
              <a:rPr lang="en-GB" dirty="0"/>
              <a:t>Incentives and savings available to different organisation structures</a:t>
            </a:r>
          </a:p>
          <a:p>
            <a:r>
              <a:rPr lang="en-GB" dirty="0"/>
              <a:t>Fair incentives</a:t>
            </a:r>
          </a:p>
        </p:txBody>
      </p:sp>
    </p:spTree>
    <p:extLst>
      <p:ext uri="{BB962C8B-B14F-4D97-AF65-F5344CB8AC3E}">
        <p14:creationId xmlns:p14="http://schemas.microsoft.com/office/powerpoint/2010/main" val="11223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Payroll / Social Security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Classification of employees</a:t>
            </a:r>
          </a:p>
          <a:p>
            <a:r>
              <a:rPr lang="en-GB" dirty="0"/>
              <a:t>Employees versus contractors</a:t>
            </a:r>
          </a:p>
          <a:p>
            <a:r>
              <a:rPr lang="en-GB" dirty="0"/>
              <a:t>Location of employees</a:t>
            </a:r>
          </a:p>
        </p:txBody>
      </p:sp>
    </p:spTree>
    <p:extLst>
      <p:ext uri="{BB962C8B-B14F-4D97-AF65-F5344CB8AC3E}">
        <p14:creationId xmlns:p14="http://schemas.microsoft.com/office/powerpoint/2010/main" val="6040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Structure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Taxation and Social Accounting</a:t>
            </a:r>
          </a:p>
          <a:p>
            <a:r>
              <a:rPr lang="en-US" dirty="0"/>
              <a:t>Taxation and Tax Systems</a:t>
            </a:r>
          </a:p>
          <a:p>
            <a:r>
              <a:rPr lang="en-US" dirty="0"/>
              <a:t>Taxation and Social Responsibility</a:t>
            </a:r>
          </a:p>
          <a:p>
            <a:r>
              <a:rPr lang="en-US" dirty="0"/>
              <a:t>Accountability and Transparency </a:t>
            </a:r>
          </a:p>
          <a:p>
            <a:r>
              <a:rPr lang="en-US" dirty="0"/>
              <a:t>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Property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Taxation on purchase of property</a:t>
            </a:r>
          </a:p>
          <a:p>
            <a:r>
              <a:rPr lang="en-GB" dirty="0"/>
              <a:t>Taxation on disposal of property</a:t>
            </a:r>
          </a:p>
          <a:p>
            <a:r>
              <a:rPr lang="en-GB" dirty="0"/>
              <a:t>Definitions of property</a:t>
            </a:r>
          </a:p>
          <a:p>
            <a:r>
              <a:rPr lang="en-GB" dirty="0"/>
              <a:t>Land &amp; Buildings taxations</a:t>
            </a:r>
          </a:p>
          <a:p>
            <a:pPr lvl="1"/>
            <a:r>
              <a:rPr lang="en-GB" dirty="0"/>
              <a:t>Land &amp; Buildings Transaction Tax (LBTT)  </a:t>
            </a:r>
          </a:p>
          <a:p>
            <a:pPr lvl="1"/>
            <a:r>
              <a:rPr lang="en-GB" dirty="0"/>
              <a:t>Stamp Duty</a:t>
            </a:r>
          </a:p>
        </p:txBody>
      </p:sp>
    </p:spTree>
    <p:extLst>
      <p:ext uri="{BB962C8B-B14F-4D97-AF65-F5344CB8AC3E}">
        <p14:creationId xmlns:p14="http://schemas.microsoft.com/office/powerpoint/2010/main" val="24782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Environmental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Carbon emissions</a:t>
            </a:r>
          </a:p>
          <a:p>
            <a:r>
              <a:rPr lang="en-GB" dirty="0"/>
              <a:t>Landfill</a:t>
            </a:r>
          </a:p>
          <a:p>
            <a:r>
              <a:rPr lang="en-GB" dirty="0"/>
              <a:t>Wastage</a:t>
            </a:r>
          </a:p>
          <a:p>
            <a:r>
              <a:rPr lang="en-GB" dirty="0"/>
              <a:t>‘Green’ incentives</a:t>
            </a:r>
          </a:p>
          <a:p>
            <a:r>
              <a:rPr lang="en-GB" dirty="0"/>
              <a:t>Renewable and energy efficient incentives</a:t>
            </a:r>
          </a:p>
        </p:txBody>
      </p:sp>
    </p:spTree>
    <p:extLst>
      <p:ext uri="{BB962C8B-B14F-4D97-AF65-F5344CB8AC3E}">
        <p14:creationId xmlns:p14="http://schemas.microsoft.com/office/powerpoint/2010/main" val="9210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VAT (Value Added Tax)</a:t>
            </a:r>
          </a:p>
          <a:p>
            <a:r>
              <a:rPr lang="en-GB" dirty="0"/>
              <a:t>Service / sales tax</a:t>
            </a:r>
          </a:p>
          <a:p>
            <a:r>
              <a:rPr lang="en-GB" dirty="0"/>
              <a:t>Local taxation</a:t>
            </a:r>
          </a:p>
          <a:p>
            <a:r>
              <a:rPr lang="en-GB" dirty="0"/>
              <a:t>Import / export duties</a:t>
            </a:r>
          </a:p>
          <a:p>
            <a:r>
              <a:rPr lang="en-GB" dirty="0"/>
              <a:t>Insurance premium tax</a:t>
            </a:r>
          </a:p>
        </p:txBody>
      </p:sp>
    </p:spTree>
    <p:extLst>
      <p:ext uri="{BB962C8B-B14F-4D97-AF65-F5344CB8AC3E}">
        <p14:creationId xmlns:p14="http://schemas.microsoft.com/office/powerpoint/2010/main" val="17230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Tax Expenditures /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isn’t taxed</a:t>
            </a:r>
          </a:p>
          <a:p>
            <a:r>
              <a:rPr lang="en-GB"/>
              <a:t>Structural incentives – excluding items from tax base, setting a zero or reduced rate of tax</a:t>
            </a:r>
          </a:p>
          <a:p>
            <a:r>
              <a:rPr lang="en-GB"/>
              <a:t>Ad hoc incentives – waivers of tax on certain types of income, temporary increases in relief for expenditure</a:t>
            </a:r>
          </a:p>
          <a:p>
            <a:r>
              <a:rPr lang="en-GB"/>
              <a:t>Tax expenditure – cost to the government of the tax foregone by the use of the incentives</a:t>
            </a:r>
          </a:p>
          <a:p>
            <a:r>
              <a:rPr lang="en-GB"/>
              <a:t>Difficult to measure the costs and benefits</a:t>
            </a:r>
          </a:p>
        </p:txBody>
      </p:sp>
    </p:spTree>
    <p:extLst>
      <p:ext uri="{BB962C8B-B14F-4D97-AF65-F5344CB8AC3E}">
        <p14:creationId xmlns:p14="http://schemas.microsoft.com/office/powerpoint/2010/main" val="10086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behaviours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Tax compliance</a:t>
            </a:r>
          </a:p>
          <a:p>
            <a:r>
              <a:rPr lang="en-GB" dirty="0"/>
              <a:t>Tax avoidance</a:t>
            </a:r>
          </a:p>
          <a:p>
            <a:r>
              <a:rPr lang="en-GB" dirty="0"/>
              <a:t>Tax evasion</a:t>
            </a:r>
          </a:p>
        </p:txBody>
      </p:sp>
    </p:spTree>
    <p:extLst>
      <p:ext uri="{BB962C8B-B14F-4D97-AF65-F5344CB8AC3E}">
        <p14:creationId xmlns:p14="http://schemas.microsoft.com/office/powerpoint/2010/main" val="40602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Compliant with requirements</a:t>
            </a:r>
          </a:p>
          <a:p>
            <a:r>
              <a:rPr lang="en-GB" dirty="0"/>
              <a:t>Definition of requirements</a:t>
            </a:r>
          </a:p>
          <a:p>
            <a:r>
              <a:rPr lang="en-GB" dirty="0"/>
              <a:t>‘Reasonable’ tax planning</a:t>
            </a:r>
          </a:p>
          <a:p>
            <a:pPr lvl="1"/>
            <a:r>
              <a:rPr lang="en-GB" dirty="0"/>
              <a:t>Legal reliefs</a:t>
            </a:r>
          </a:p>
        </p:txBody>
      </p:sp>
    </p:spTree>
    <p:extLst>
      <p:ext uri="{BB962C8B-B14F-4D97-AF65-F5344CB8AC3E}">
        <p14:creationId xmlns:p14="http://schemas.microsoft.com/office/powerpoint/2010/main" val="9606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Advanced tax planning</a:t>
            </a:r>
          </a:p>
          <a:p>
            <a:r>
              <a:rPr lang="en-GB" dirty="0"/>
              <a:t>Utilisation of legal loop-holes or schemes</a:t>
            </a:r>
          </a:p>
          <a:p>
            <a:r>
              <a:rPr lang="en-GB" dirty="0"/>
              <a:t>Moderate to aggressive utilisation of law</a:t>
            </a:r>
          </a:p>
          <a:p>
            <a:r>
              <a:rPr lang="en-GB" dirty="0"/>
              <a:t>Potential significant tax savings</a:t>
            </a:r>
          </a:p>
          <a:p>
            <a:r>
              <a:rPr lang="en-GB" dirty="0"/>
              <a:t>Socially acceptable?</a:t>
            </a:r>
          </a:p>
          <a:p>
            <a:r>
              <a:rPr lang="en-GB" dirty="0"/>
              <a:t>‘Letter of the law’ versus the ‘spirit of the law’</a:t>
            </a:r>
          </a:p>
        </p:txBody>
      </p:sp>
    </p:spTree>
    <p:extLst>
      <p:ext uri="{BB962C8B-B14F-4D97-AF65-F5344CB8AC3E}">
        <p14:creationId xmlns:p14="http://schemas.microsoft.com/office/powerpoint/2010/main" val="25286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Evasion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Aggressive tax planning extending beyond laws</a:t>
            </a:r>
          </a:p>
          <a:p>
            <a:r>
              <a:rPr lang="en-GB" dirty="0"/>
              <a:t>Deliberate non-compliance</a:t>
            </a:r>
          </a:p>
          <a:p>
            <a:r>
              <a:rPr lang="en-GB" dirty="0"/>
              <a:t>Manipulation of bases and liabilities</a:t>
            </a:r>
          </a:p>
          <a:p>
            <a:r>
              <a:rPr lang="en-GB" dirty="0"/>
              <a:t>Fraud and corruption</a:t>
            </a:r>
          </a:p>
          <a:p>
            <a:r>
              <a:rPr lang="en-GB" dirty="0"/>
              <a:t>Illegal activities</a:t>
            </a:r>
          </a:p>
        </p:txBody>
      </p:sp>
    </p:spTree>
    <p:extLst>
      <p:ext uri="{BB962C8B-B14F-4D97-AF65-F5344CB8AC3E}">
        <p14:creationId xmlns:p14="http://schemas.microsoft.com/office/powerpoint/2010/main" val="30615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National Tax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Similar for similar economies?</a:t>
            </a:r>
          </a:p>
          <a:p>
            <a:r>
              <a:rPr lang="en-GB" dirty="0"/>
              <a:t>Differences for low income countries:</a:t>
            </a:r>
          </a:p>
          <a:p>
            <a:pPr lvl="1"/>
            <a:r>
              <a:rPr lang="en-GB" dirty="0"/>
              <a:t>Tax revenues a lower % of GDP</a:t>
            </a:r>
          </a:p>
          <a:p>
            <a:pPr lvl="1"/>
            <a:r>
              <a:rPr lang="en-GB" dirty="0"/>
              <a:t>Traditional reliance on international trade tariffs</a:t>
            </a:r>
          </a:p>
          <a:p>
            <a:pPr lvl="1"/>
            <a:r>
              <a:rPr lang="en-GB" dirty="0"/>
              <a:t>Less sophisticated structures for collection / compliance</a:t>
            </a:r>
          </a:p>
        </p:txBody>
      </p:sp>
    </p:spTree>
    <p:extLst>
      <p:ext uri="{BB962C8B-B14F-4D97-AF65-F5344CB8AC3E}">
        <p14:creationId xmlns:p14="http://schemas.microsoft.com/office/powerpoint/2010/main" val="31049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Tax in the Global Digital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to tax and where?</a:t>
            </a:r>
          </a:p>
          <a:p>
            <a:r>
              <a:rPr lang="en-GB" dirty="0"/>
              <a:t>Whose tax rules apply?</a:t>
            </a:r>
          </a:p>
          <a:p>
            <a:r>
              <a:rPr lang="en-GB" dirty="0"/>
              <a:t>Intangibles can be ‘located’ anywhere</a:t>
            </a:r>
          </a:p>
          <a:p>
            <a:r>
              <a:rPr lang="en-GB" dirty="0"/>
              <a:t>Group structures increasingly complex</a:t>
            </a:r>
          </a:p>
          <a:p>
            <a:r>
              <a:rPr lang="en-GB" dirty="0"/>
              <a:t>Inter-company transactions can be manipulated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5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Tax and Social Accounting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Is tax “an essential element in the social contract between government and citizens” or an unpleasant intervention by government which should be minimised?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6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Havens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Jurisdictions with very low levels of tax and often high levels of secrecy</a:t>
            </a:r>
          </a:p>
          <a:p>
            <a:r>
              <a:rPr lang="en-GB" dirty="0"/>
              <a:t>Little or no actual economic activity actually takes place in the jurisdiction</a:t>
            </a:r>
          </a:p>
          <a:p>
            <a:r>
              <a:rPr lang="en-GB" dirty="0"/>
              <a:t>Significant profits may be ‘located’ in the jurisdiction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0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Taxation and Social Responsibility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relationship between tax and social responsibility?</a:t>
            </a:r>
          </a:p>
          <a:p>
            <a:r>
              <a:rPr lang="en-GB" dirty="0"/>
              <a:t>Tax and social responsibility in the private sector</a:t>
            </a:r>
          </a:p>
          <a:p>
            <a:r>
              <a:rPr lang="en-GB" dirty="0"/>
              <a:t>Tax and social responsibility in the public sector</a:t>
            </a:r>
          </a:p>
          <a:p>
            <a:r>
              <a:rPr lang="en-GB" dirty="0"/>
              <a:t>Tax and social responsibility beyond the private and the public sector</a:t>
            </a:r>
          </a:p>
        </p:txBody>
      </p:sp>
    </p:spTree>
    <p:extLst>
      <p:ext uri="{BB962C8B-B14F-4D97-AF65-F5344CB8AC3E}">
        <p14:creationId xmlns:p14="http://schemas.microsoft.com/office/powerpoint/2010/main" val="11845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Responsible Taxation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Social contract between State, organisations and individuals</a:t>
            </a:r>
          </a:p>
          <a:p>
            <a:r>
              <a:rPr lang="en-GB" dirty="0"/>
              <a:t>Legal versus ethical</a:t>
            </a:r>
          </a:p>
          <a:p>
            <a:r>
              <a:rPr lang="en-GB" dirty="0"/>
              <a:t>The legal framework of taxation</a:t>
            </a:r>
          </a:p>
          <a:p>
            <a:r>
              <a:rPr lang="en-GB" dirty="0"/>
              <a:t>Scope for ‘moral’ decisions within that framework</a:t>
            </a:r>
          </a:p>
          <a:p>
            <a:r>
              <a:rPr lang="en-GB" dirty="0"/>
              <a:t>Does transparency encourage ethical behaviour?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3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Taxation and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Taxation is used to fund society</a:t>
            </a:r>
          </a:p>
          <a:p>
            <a:r>
              <a:rPr lang="en-GB" dirty="0"/>
              <a:t>Organisations choose other social responsibility activities and investment</a:t>
            </a:r>
          </a:p>
          <a:p>
            <a:r>
              <a:rPr lang="en-GB" dirty="0"/>
              <a:t>Governments utilise taxation receipts</a:t>
            </a:r>
          </a:p>
          <a:p>
            <a:pPr lvl="1"/>
            <a:r>
              <a:rPr lang="en-GB" dirty="0"/>
              <a:t>Organisations cannot control how taxation paid is utilised</a:t>
            </a:r>
          </a:p>
          <a:p>
            <a:r>
              <a:rPr lang="en-GB" dirty="0"/>
              <a:t>Taxation is required to fund Government sustainability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21719" cy="1397000"/>
          </a:xfrm>
        </p:spPr>
        <p:txBody>
          <a:bodyPr>
            <a:normAutofit/>
          </a:bodyPr>
          <a:lstStyle/>
          <a:p>
            <a:r>
              <a:rPr lang="en-GB" dirty="0"/>
              <a:t>Tax and social responsibility in the private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benefits from tax avoidance?</a:t>
            </a:r>
          </a:p>
          <a:p>
            <a:r>
              <a:rPr lang="en-GB" dirty="0"/>
              <a:t>Who suffers because of tax avoidance?</a:t>
            </a:r>
          </a:p>
          <a:p>
            <a:r>
              <a:rPr lang="en-GB" dirty="0"/>
              <a:t>Stakeholder perspectives</a:t>
            </a:r>
          </a:p>
          <a:p>
            <a:pPr lvl="1"/>
            <a:r>
              <a:rPr lang="en-GB" dirty="0"/>
              <a:t>Who we consider to be stakeholders</a:t>
            </a:r>
          </a:p>
          <a:p>
            <a:r>
              <a:rPr lang="en-GB" dirty="0"/>
              <a:t>Paying a fair share</a:t>
            </a:r>
          </a:p>
          <a:p>
            <a:pPr lvl="1"/>
            <a:r>
              <a:rPr lang="en-GB" dirty="0"/>
              <a:t>What is fair?</a:t>
            </a:r>
          </a:p>
        </p:txBody>
      </p:sp>
    </p:spTree>
    <p:extLst>
      <p:ext uri="{BB962C8B-B14F-4D97-AF65-F5344CB8AC3E}">
        <p14:creationId xmlns:p14="http://schemas.microsoft.com/office/powerpoint/2010/main" val="25599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and social responsibility in the public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Governments are responsible for creating a tax system</a:t>
            </a:r>
          </a:p>
          <a:p>
            <a:r>
              <a:rPr lang="en-GB" dirty="0"/>
              <a:t>Balancing different objectives across society</a:t>
            </a:r>
          </a:p>
          <a:p>
            <a:r>
              <a:rPr lang="en-GB" dirty="0"/>
              <a:t>Tax as a ‘charge’ for public resources</a:t>
            </a:r>
          </a:p>
          <a:p>
            <a:r>
              <a:rPr lang="en-GB" dirty="0"/>
              <a:t>Challenges of designing a fair system</a:t>
            </a:r>
          </a:p>
        </p:txBody>
      </p:sp>
    </p:spTree>
    <p:extLst>
      <p:ext uri="{BB962C8B-B14F-4D97-AF65-F5344CB8AC3E}">
        <p14:creationId xmlns:p14="http://schemas.microsoft.com/office/powerpoint/2010/main" val="95687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1305256" cy="1397000"/>
          </a:xfrm>
        </p:spPr>
        <p:txBody>
          <a:bodyPr>
            <a:normAutofit/>
          </a:bodyPr>
          <a:lstStyle/>
          <a:p>
            <a:pPr algn="ctr"/>
            <a:r>
              <a:rPr lang="en-GB"/>
              <a:t>Tax and the social responsibility </a:t>
            </a:r>
            <a:br>
              <a:rPr lang="en-GB"/>
            </a:br>
            <a:r>
              <a:rPr lang="en-GB"/>
              <a:t>of other organisations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social enterprises meet their social obligations through other means than tax?</a:t>
            </a:r>
          </a:p>
          <a:p>
            <a:r>
              <a:rPr lang="en-GB" dirty="0"/>
              <a:t>Should the tax system be different for the not for profit sector?</a:t>
            </a:r>
          </a:p>
          <a:p>
            <a:r>
              <a:rPr lang="en-GB" dirty="0"/>
              <a:t>Do these organisations have a different attitude to tax?</a:t>
            </a:r>
          </a:p>
        </p:txBody>
      </p:sp>
    </p:spTree>
    <p:extLst>
      <p:ext uri="{BB962C8B-B14F-4D97-AF65-F5344CB8AC3E}">
        <p14:creationId xmlns:p14="http://schemas.microsoft.com/office/powerpoint/2010/main" val="9660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Cooperatives and Family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Often small and simple</a:t>
            </a:r>
          </a:p>
          <a:p>
            <a:pPr lvl="1"/>
            <a:r>
              <a:rPr lang="en-GB" dirty="0"/>
              <a:t>Tax savings schemes are unavailable and/or unappealing</a:t>
            </a:r>
          </a:p>
          <a:p>
            <a:r>
              <a:rPr lang="en-GB" dirty="0"/>
              <a:t>Family owned firms less aggressive in tax planning (Chen et al, 2010)</a:t>
            </a:r>
          </a:p>
          <a:p>
            <a:r>
              <a:rPr lang="en-GB" dirty="0"/>
              <a:t>Cooperatives owned by members</a:t>
            </a:r>
          </a:p>
          <a:p>
            <a:pPr lvl="1"/>
            <a:r>
              <a:rPr lang="en-GB" dirty="0"/>
              <a:t>Ethical objectives</a:t>
            </a:r>
          </a:p>
          <a:p>
            <a:pPr lvl="1"/>
            <a:r>
              <a:rPr lang="en-GB" dirty="0"/>
              <a:t>Community beliefs</a:t>
            </a:r>
          </a:p>
          <a:p>
            <a:r>
              <a:rPr lang="en-GB" dirty="0"/>
              <a:t>Cooperatives support and pioneer the ‘Fair Tax Mark’</a:t>
            </a:r>
          </a:p>
        </p:txBody>
      </p:sp>
    </p:spTree>
    <p:extLst>
      <p:ext uri="{BB962C8B-B14F-4D97-AF65-F5344CB8AC3E}">
        <p14:creationId xmlns:p14="http://schemas.microsoft.com/office/powerpoint/2010/main" val="8002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Fair Tax 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Method to promote fairness and transparency surrounding taxation</a:t>
            </a:r>
          </a:p>
          <a:p>
            <a:r>
              <a:rPr lang="en-GB" dirty="0"/>
              <a:t>Organisations may display the ‘Fair Tax Mark’ once they are an approved member</a:t>
            </a:r>
          </a:p>
          <a:p>
            <a:r>
              <a:rPr lang="en-GB" dirty="0"/>
              <a:t>Applications are subject to evaluation against criteria surrounding tax policies, accounting and tax behaviours and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4756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Taxation is a social contract between governments, organisations and individuals.</a:t>
            </a:r>
          </a:p>
          <a:p>
            <a:r>
              <a:rPr lang="en-GB" dirty="0"/>
              <a:t>Legal tax planning is legally acceptable but socially unacceptable to many members of society.</a:t>
            </a:r>
          </a:p>
          <a:p>
            <a:r>
              <a:rPr lang="en-GB" dirty="0"/>
              <a:t>Fairness in taxation is increasingly important to  society</a:t>
            </a:r>
          </a:p>
          <a:p>
            <a:r>
              <a:rPr lang="en-GB" dirty="0"/>
              <a:t>Ethical and moral behaviour is expected as part of compliance</a:t>
            </a:r>
          </a:p>
          <a:p>
            <a:r>
              <a:rPr lang="en-GB" dirty="0"/>
              <a:t>Raising or reducing taxes in one sector may equally advantage and disadvantage.</a:t>
            </a:r>
          </a:p>
        </p:txBody>
      </p:sp>
    </p:spTree>
    <p:extLst>
      <p:ext uri="{BB962C8B-B14F-4D97-AF65-F5344CB8AC3E}">
        <p14:creationId xmlns:p14="http://schemas.microsoft.com/office/powerpoint/2010/main" val="185924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Taxpayers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Taxation is paid by</a:t>
            </a:r>
          </a:p>
          <a:p>
            <a:pPr lvl="1"/>
            <a:r>
              <a:rPr lang="en-GB" dirty="0"/>
              <a:t>Organisations</a:t>
            </a:r>
          </a:p>
          <a:p>
            <a:pPr lvl="1"/>
            <a:r>
              <a:rPr lang="en-GB" dirty="0"/>
              <a:t>Individuals </a:t>
            </a:r>
          </a:p>
          <a:p>
            <a:r>
              <a:rPr lang="en-GB" dirty="0"/>
              <a:t>Tax is collected and utilised by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29382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Taxes must raise enough funds to avoid austerity, whilst also achieving competitive sustainable economic activity.</a:t>
            </a:r>
          </a:p>
          <a:p>
            <a:r>
              <a:rPr lang="en-GB" dirty="0"/>
              <a:t>Tax systems should be clear, fair and effective.</a:t>
            </a:r>
          </a:p>
          <a:p>
            <a:r>
              <a:rPr lang="en-GB" dirty="0"/>
              <a:t>Increased tax transparency is required locally and globally</a:t>
            </a:r>
          </a:p>
        </p:txBody>
      </p:sp>
    </p:spTree>
    <p:extLst>
      <p:ext uri="{BB962C8B-B14F-4D97-AF65-F5344CB8AC3E}">
        <p14:creationId xmlns:p14="http://schemas.microsoft.com/office/powerpoint/2010/main" val="23077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Accountability and 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Governments create and enforce tax systems </a:t>
            </a:r>
          </a:p>
          <a:p>
            <a:r>
              <a:rPr lang="en-GB" dirty="0"/>
              <a:t>Taxpayers are accountable for the tax they pay</a:t>
            </a:r>
          </a:p>
          <a:p>
            <a:r>
              <a:rPr lang="en-GB" dirty="0"/>
              <a:t>Taxation behaviours should be transparent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7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Taxation and Tax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taxation?</a:t>
            </a:r>
          </a:p>
          <a:p>
            <a:r>
              <a:rPr lang="en-GB" dirty="0"/>
              <a:t>Objectives of taxation</a:t>
            </a:r>
          </a:p>
          <a:p>
            <a:r>
              <a:rPr lang="en-GB" dirty="0"/>
              <a:t>Tax systems</a:t>
            </a:r>
          </a:p>
          <a:p>
            <a:r>
              <a:rPr lang="en-GB" dirty="0"/>
              <a:t>Taxation bases and categories</a:t>
            </a:r>
          </a:p>
          <a:p>
            <a:r>
              <a:rPr lang="en-GB" dirty="0"/>
              <a:t>Taxation expenditures / incentives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07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Taxation?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“A compulsory levy, imposed by government or other tax raising body, on income, expenditure, wealth or people, for which the taxpayer receives nothing specific in return” </a:t>
            </a:r>
          </a:p>
          <a:p>
            <a:pPr marL="0" indent="0" algn="ctr">
              <a:buNone/>
            </a:pPr>
            <a:r>
              <a:rPr lang="en-GB" dirty="0"/>
              <a:t>(</a:t>
            </a:r>
            <a:r>
              <a:rPr lang="en-GB" dirty="0" err="1"/>
              <a:t>Lymer</a:t>
            </a:r>
            <a:r>
              <a:rPr lang="en-GB" dirty="0"/>
              <a:t> and Oats, 2015)</a:t>
            </a:r>
          </a:p>
        </p:txBody>
      </p:sp>
    </p:spTree>
    <p:extLst>
      <p:ext uri="{BB962C8B-B14F-4D97-AF65-F5344CB8AC3E}">
        <p14:creationId xmlns:p14="http://schemas.microsoft.com/office/powerpoint/2010/main" val="35252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taxation always compulsory?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there alternative perspectives?</a:t>
            </a:r>
          </a:p>
          <a:p>
            <a:r>
              <a:rPr lang="en-GB" dirty="0"/>
              <a:t>Is there any voluntary element to taxation?</a:t>
            </a:r>
          </a:p>
        </p:txBody>
      </p:sp>
    </p:spTree>
    <p:extLst>
      <p:ext uri="{BB962C8B-B14F-4D97-AF65-F5344CB8AC3E}">
        <p14:creationId xmlns:p14="http://schemas.microsoft.com/office/powerpoint/2010/main" val="15817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of Taxation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Reclaiming money the government has spent into the economy for re-use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Ratifying the value of money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Reorganising the economy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Redistributing income and wealth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Repricing goods and services considered to be incorrectly priced by the market such as tobacco, alcohol, carbon emissions </a:t>
            </a:r>
            <a:r>
              <a:rPr lang="en-GB" dirty="0" err="1"/>
              <a:t>etc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Raising representation</a:t>
            </a:r>
          </a:p>
          <a:p>
            <a:pPr marL="0" indent="0">
              <a:buNone/>
            </a:pPr>
            <a:r>
              <a:rPr lang="en-GB" dirty="0"/>
              <a:t>(Murphy, 2016, p.77)</a:t>
            </a:r>
          </a:p>
        </p:txBody>
      </p:sp>
    </p:spTree>
    <p:extLst>
      <p:ext uri="{BB962C8B-B14F-4D97-AF65-F5344CB8AC3E}">
        <p14:creationId xmlns:p14="http://schemas.microsoft.com/office/powerpoint/2010/main" val="86847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369</TotalTime>
  <Words>1232</Words>
  <Application>Microsoft Office PowerPoint</Application>
  <PresentationFormat>Custom</PresentationFormat>
  <Paragraphs>228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Century Gothic</vt:lpstr>
      <vt:lpstr>Books 16x9</vt:lpstr>
      <vt:lpstr>Chapter 11: Taxation and Social Accounting </vt:lpstr>
      <vt:lpstr>Chapter Structure</vt:lpstr>
      <vt:lpstr>Tax and Social Accounting</vt:lpstr>
      <vt:lpstr>Taxpayers</vt:lpstr>
      <vt:lpstr>Accountability and Transparency</vt:lpstr>
      <vt:lpstr>Taxation and Tax Systems </vt:lpstr>
      <vt:lpstr>What is Taxation?</vt:lpstr>
      <vt:lpstr>Is taxation always compulsory?</vt:lpstr>
      <vt:lpstr>Objectives of Taxation</vt:lpstr>
      <vt:lpstr>Tax Systems</vt:lpstr>
      <vt:lpstr>Taxation policies</vt:lpstr>
      <vt:lpstr>Appropriate tax system</vt:lpstr>
      <vt:lpstr>Principles and objectives</vt:lpstr>
      <vt:lpstr>ICAEW Ten Tenets</vt:lpstr>
      <vt:lpstr>Taxation bases and categories</vt:lpstr>
      <vt:lpstr>OECD key sources of taxation</vt:lpstr>
      <vt:lpstr>Taxation and Social Accountability</vt:lpstr>
      <vt:lpstr>Taxation on profits</vt:lpstr>
      <vt:lpstr>Payroll / Social Security taxes</vt:lpstr>
      <vt:lpstr>Property taxes</vt:lpstr>
      <vt:lpstr>Environmental taxes</vt:lpstr>
      <vt:lpstr>Other Taxes</vt:lpstr>
      <vt:lpstr>Tax Expenditures / Incentives</vt:lpstr>
      <vt:lpstr>Tax behaviours</vt:lpstr>
      <vt:lpstr>Tax Compliance</vt:lpstr>
      <vt:lpstr>Tax Avoidance</vt:lpstr>
      <vt:lpstr>Tax Evasion</vt:lpstr>
      <vt:lpstr>National Tax Differences</vt:lpstr>
      <vt:lpstr>Tax in the Global Digital Economy</vt:lpstr>
      <vt:lpstr>Tax Havens </vt:lpstr>
      <vt:lpstr>Taxation and Social Responsibility</vt:lpstr>
      <vt:lpstr>Responsible Taxation</vt:lpstr>
      <vt:lpstr>Taxation and Sustainability</vt:lpstr>
      <vt:lpstr>Tax and social responsibility in the private sector</vt:lpstr>
      <vt:lpstr>Tax and social responsibility in the public sector</vt:lpstr>
      <vt:lpstr>Tax and the social responsibility  of other organisations</vt:lpstr>
      <vt:lpstr>Cooperatives and Family Businesses</vt:lpstr>
      <vt:lpstr>Fair Tax Mark</vt:lpstr>
      <vt:lpstr>Summary and Future Directions</vt:lpstr>
      <vt:lpstr>Summary and 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Paterson, Audrey</dc:creator>
  <cp:lastModifiedBy>William Jackson</cp:lastModifiedBy>
  <cp:revision>39</cp:revision>
  <dcterms:created xsi:type="dcterms:W3CDTF">2017-07-13T20:00:40Z</dcterms:created>
  <dcterms:modified xsi:type="dcterms:W3CDTF">2017-10-23T21:11:08Z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